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257" r:id="rId5"/>
    <p:sldId id="316" r:id="rId6"/>
    <p:sldId id="314" r:id="rId7"/>
    <p:sldId id="307" r:id="rId8"/>
    <p:sldId id="259" r:id="rId9"/>
    <p:sldId id="262" r:id="rId10"/>
    <p:sldId id="334" r:id="rId11"/>
    <p:sldId id="319" r:id="rId12"/>
    <p:sldId id="318" r:id="rId13"/>
    <p:sldId id="280" r:id="rId14"/>
    <p:sldId id="335" r:id="rId15"/>
    <p:sldId id="320" r:id="rId16"/>
    <p:sldId id="322" r:id="rId17"/>
    <p:sldId id="321" r:id="rId18"/>
    <p:sldId id="323" r:id="rId19"/>
    <p:sldId id="268" r:id="rId20"/>
    <p:sldId id="324" r:id="rId21"/>
    <p:sldId id="338" r:id="rId22"/>
    <p:sldId id="325" r:id="rId23"/>
    <p:sldId id="326" r:id="rId24"/>
    <p:sldId id="327" r:id="rId25"/>
    <p:sldId id="328" r:id="rId26"/>
    <p:sldId id="329" r:id="rId27"/>
    <p:sldId id="330" r:id="rId28"/>
    <p:sldId id="336" r:id="rId29"/>
    <p:sldId id="331" r:id="rId30"/>
    <p:sldId id="332" r:id="rId31"/>
    <p:sldId id="333" r:id="rId32"/>
    <p:sldId id="33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68" autoAdjust="0"/>
    <p:restoredTop sz="80816" autoAdjust="0"/>
  </p:normalViewPr>
  <p:slideViewPr>
    <p:cSldViewPr snapToGrid="0">
      <p:cViewPr varScale="1">
        <p:scale>
          <a:sx n="102" d="100"/>
          <a:sy n="102" d="100"/>
        </p:scale>
        <p:origin x="1616" y="184"/>
      </p:cViewPr>
      <p:guideLst/>
    </p:cSldViewPr>
  </p:slideViewPr>
  <p:outlineViewPr>
    <p:cViewPr>
      <p:scale>
        <a:sx n="33" d="100"/>
        <a:sy n="33" d="100"/>
      </p:scale>
      <p:origin x="0" y="-636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3C5603-B36F-AE4D-A897-2E78146F25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92CCFA-808C-A040-AC31-33D8C4184C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F818D7-583B-634F-B329-2C726B64E302}" type="datetimeFigureOut">
              <a:rPr lang="en-US" smtClean="0"/>
              <a:t>10/25/21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2B16FE-67BF-B54F-AC53-7D75206634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CF6015-86DF-3346-B9F5-D8A2D266D3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2E838-4AC4-DF46-BB6A-A8E1637700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8689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8FDC64-337B-48ED-9BEC-7A1A2469A55F}" type="datetimeFigureOut">
              <a:rPr lang="en-US"/>
              <a:t>10/25/21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2FD8F-A89F-415E-8BFB-B87307743F31}" type="slidenum">
              <a:rPr lang="en-US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33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2FD8F-A89F-415E-8BFB-B87307743F3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154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2FD8F-A89F-415E-8BFB-B87307743F3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000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2FD8F-A89F-415E-8BFB-B87307743F31}" type="slidenum">
              <a:rPr lang="en-US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941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2FD8F-A89F-415E-8BFB-B87307743F3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742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2FD8F-A89F-415E-8BFB-B87307743F3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5320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2FD8F-A89F-415E-8BFB-B87307743F3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262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2FD8F-A89F-415E-8BFB-B87307743F3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197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2FD8F-A89F-415E-8BFB-B87307743F31}" type="slidenum">
              <a:rPr lang="en-US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445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2FD8F-A89F-415E-8BFB-B87307743F31}" type="slidenum">
              <a:rPr lang="en-US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0460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2FD8F-A89F-415E-8BFB-B87307743F31}" type="slidenum">
              <a:rPr lang="en-US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5344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2FD8F-A89F-415E-8BFB-B87307743F31}" type="slidenum">
              <a:rPr lang="en-US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13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2FD8F-A89F-415E-8BFB-B87307743F3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1260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2FD8F-A89F-415E-8BFB-B87307743F31}" type="slidenum">
              <a:rPr lang="en-US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2470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2FD8F-A89F-415E-8BFB-B87307743F31}" type="slidenum">
              <a:rPr lang="en-US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3658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2FD8F-A89F-415E-8BFB-B87307743F3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0098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of a researcher who: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Brute forced passwords, went into someone’s emails, forgot they’d found a second account details as well as the first.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Massive investigation to determine if they’d gone too far</a:t>
            </a:r>
          </a:p>
          <a:p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2FD8F-A89F-415E-8BFB-B87307743F31}" type="slidenum">
              <a:rPr lang="en-US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6525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2FD8F-A89F-415E-8BFB-B87307743F31}" type="slidenum">
              <a:rPr lang="en-US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8586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2FD8F-A89F-415E-8BFB-B87307743F31}" type="slidenum">
              <a:rPr lang="en-US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9131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2FD8F-A89F-415E-8BFB-B87307743F31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6129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2FD8F-A89F-415E-8BFB-B87307743F31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7917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2FD8F-A89F-415E-8BFB-B87307743F31}" type="slidenum">
              <a:rPr lang="en-US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5588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2FD8F-A89F-415E-8BFB-B87307743F31}" type="slidenum">
              <a:rPr lang="en-US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932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2FD8F-A89F-415E-8BFB-B87307743F3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404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2FD8F-A89F-415E-8BFB-B87307743F31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750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2FD8F-A89F-415E-8BFB-B87307743F3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36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2FD8F-A89F-415E-8BFB-B87307743F31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390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2FD8F-A89F-415E-8BFB-B87307743F31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179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2FD8F-A89F-415E-8BFB-B87307743F31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637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2FD8F-A89F-415E-8BFB-B87307743F31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272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0060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1168" y="365125"/>
            <a:ext cx="7572632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FA6A8-DB45-43AB-85F8-E04F28C23C07}" type="datetimeFigureOut">
              <a:rPr lang="en-GB" smtClean="0"/>
              <a:t>25/10/2021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067DBE-097F-4032-8E25-0E8553A1696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6626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FA6A8-DB45-43AB-85F8-E04F28C23C07}" type="datetimeFigureOut">
              <a:rPr lang="en-GB" smtClean="0"/>
              <a:t>25/10/2021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067DBE-097F-4032-8E25-0E8553A1696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8635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1168" y="365125"/>
            <a:ext cx="7572632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FA6A8-DB45-43AB-85F8-E04F28C23C07}" type="datetimeFigureOut">
              <a:rPr lang="en-GB" smtClean="0"/>
              <a:t>25/10/2021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067DBE-097F-4032-8E25-0E8553A1696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1172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FA6A8-DB45-43AB-85F8-E04F28C23C07}" type="datetimeFigureOut">
              <a:rPr lang="en-GB" smtClean="0"/>
              <a:t>25/10/2021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067DBE-097F-4032-8E25-0E8553A1696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0009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1168" y="365125"/>
            <a:ext cx="7572632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FA6A8-DB45-43AB-85F8-E04F28C23C07}" type="datetimeFigureOut">
              <a:rPr lang="en-GB" smtClean="0"/>
              <a:t>25/10/2021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067DBE-097F-4032-8E25-0E8553A1696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1413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FA6A8-DB45-43AB-85F8-E04F28C23C07}" type="datetimeFigureOut">
              <a:rPr lang="en-GB" smtClean="0"/>
              <a:t>25/10/2021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067DBE-097F-4032-8E25-0E8553A1696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0725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1168" y="365125"/>
            <a:ext cx="7572632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FA6A8-DB45-43AB-85F8-E04F28C23C07}" type="datetimeFigureOut">
              <a:rPr lang="en-GB" smtClean="0"/>
              <a:t>25/10/2021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067DBE-097F-4032-8E25-0E8553A1696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279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FA6A8-DB45-43AB-85F8-E04F28C23C07}" type="datetimeFigureOut">
              <a:rPr lang="en-GB" smtClean="0"/>
              <a:t>25/10/2021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067DBE-097F-4032-8E25-0E8553A1696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8982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FA6A8-DB45-43AB-85F8-E04F28C23C07}" type="datetimeFigureOut">
              <a:rPr lang="en-GB" smtClean="0"/>
              <a:t>25/10/2021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067DBE-097F-4032-8E25-0E8553A1696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9929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FA6A8-DB45-43AB-85F8-E04F28C23C07}" type="datetimeFigureOut">
              <a:rPr lang="en-GB" smtClean="0"/>
              <a:t>25/10/2021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067DBE-097F-4032-8E25-0E8553A1696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4476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81168" y="1899766"/>
            <a:ext cx="75726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4F92821D-A6A7-4147-AFB6-CA69ACA97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95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1168" y="1692884"/>
            <a:ext cx="7572632" cy="1325563"/>
          </a:xfrm>
        </p:spPr>
        <p:txBody>
          <a:bodyPr/>
          <a:lstStyle/>
          <a:p>
            <a:r>
              <a:rPr lang="en-US" b="1" dirty="0"/>
              <a:t>Bug Bounties: </a:t>
            </a:r>
            <a:br>
              <a:rPr lang="en-US" b="1" dirty="0"/>
            </a:br>
            <a:r>
              <a:rPr lang="en-US" b="1" dirty="0"/>
              <a:t>The Other Side Of The Coin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1168" y="4434214"/>
            <a:ext cx="7572632" cy="1816890"/>
          </a:xfrm>
        </p:spPr>
        <p:txBody>
          <a:bodyPr/>
          <a:lstStyle/>
          <a:p>
            <a:pPr marL="0" indent="0" algn="ctr">
              <a:buNone/>
            </a:pPr>
            <a:r>
              <a:rPr lang="en-GB" b="1" dirty="0"/>
              <a:t>Presented By</a:t>
            </a:r>
          </a:p>
          <a:p>
            <a:pPr marL="0" indent="0" algn="ctr">
              <a:buNone/>
            </a:pPr>
            <a:r>
              <a:rPr lang="en-GB" sz="2400" dirty="0"/>
              <a:t>Jon Aubrey - @SecurityJon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1997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Getting Value</a:t>
            </a:r>
            <a:endParaRPr lang="en-GB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698510" indent="-342900">
              <a:buFont typeface="Wingdings" pitchFamily="2" charset="2"/>
              <a:buChar char="Ø"/>
            </a:pPr>
            <a:r>
              <a:rPr lang="en-GB" sz="2000" dirty="0"/>
              <a:t>Company revenue</a:t>
            </a:r>
          </a:p>
          <a:p>
            <a:pPr marL="1511320" lvl="1" indent="-342900">
              <a:buFont typeface="Wingdings" pitchFamily="2" charset="2"/>
              <a:buChar char="Ø"/>
            </a:pPr>
            <a:r>
              <a:rPr lang="en-GB" sz="2000" dirty="0"/>
              <a:t>Budget allocated for Security</a:t>
            </a:r>
          </a:p>
          <a:p>
            <a:pPr marL="2324130" lvl="2" indent="-342900">
              <a:buFont typeface="Wingdings" pitchFamily="2" charset="2"/>
              <a:buChar char="Ø"/>
            </a:pPr>
            <a:r>
              <a:rPr lang="en-GB" dirty="0"/>
              <a:t>Decisions around getting the most value from the funding available</a:t>
            </a:r>
          </a:p>
          <a:p>
            <a:pPr marL="3136941" lvl="3" indent="-342900">
              <a:buFont typeface="Wingdings" pitchFamily="2" charset="2"/>
              <a:buChar char="Ø"/>
            </a:pPr>
            <a:r>
              <a:rPr lang="en-GB" sz="2000" dirty="0"/>
              <a:t>Staff</a:t>
            </a:r>
          </a:p>
          <a:p>
            <a:pPr marL="3136941" lvl="3" indent="-342900">
              <a:buFont typeface="Wingdings" pitchFamily="2" charset="2"/>
              <a:buChar char="Ø"/>
            </a:pPr>
            <a:r>
              <a:rPr lang="en-GB" sz="2000" dirty="0"/>
              <a:t>Tooling</a:t>
            </a:r>
          </a:p>
          <a:p>
            <a:pPr marL="698510" indent="-342900">
              <a:buFont typeface="Wingdings" pitchFamily="2" charset="2"/>
              <a:buChar char="Ø"/>
            </a:pPr>
            <a:endParaRPr lang="en-GB" sz="2000" dirty="0"/>
          </a:p>
          <a:p>
            <a:pPr marL="698510" indent="-342900">
              <a:buFont typeface="Wingdings" pitchFamily="2" charset="2"/>
              <a:buChar char="Ø"/>
            </a:pPr>
            <a:r>
              <a:rPr lang="en-GB" sz="2000" dirty="0"/>
              <a:t>A Bug Bounty is exactly the same as other security tools</a:t>
            </a:r>
          </a:p>
          <a:p>
            <a:pPr marL="1511320" lvl="1" indent="-342900">
              <a:buFont typeface="Wingdings" pitchFamily="2" charset="2"/>
              <a:buChar char="Ø"/>
            </a:pPr>
            <a:r>
              <a:rPr lang="en-GB" sz="2000" dirty="0"/>
              <a:t>Firewalls/Anti-Virus/EDR/Penetration Testing/etc</a:t>
            </a:r>
          </a:p>
          <a:p>
            <a:pPr marL="2324130" lvl="2" indent="-342900">
              <a:buFont typeface="Wingdings" pitchFamily="2" charset="2"/>
              <a:buChar char="Ø"/>
            </a:pPr>
            <a:r>
              <a:rPr lang="en-GB" dirty="0"/>
              <a:t>A tool has to provide more bang-for-the-buck than any other security tool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FCF2893-9A4D-1F42-8DE5-9CB6217F5D6B}"/>
              </a:ext>
            </a:extLst>
          </p:cNvPr>
          <p:cNvSpPr txBox="1">
            <a:spLocks/>
          </p:cNvSpPr>
          <p:nvPr/>
        </p:nvSpPr>
        <p:spPr>
          <a:xfrm>
            <a:off x="6613742" y="107725"/>
            <a:ext cx="5235881" cy="499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400" dirty="0">
                <a:solidFill>
                  <a:srgbClr val="FF0000"/>
                </a:solidFill>
              </a:rPr>
              <a:t>Why run a Bug Bounty?</a:t>
            </a:r>
          </a:p>
        </p:txBody>
      </p:sp>
    </p:spTree>
    <p:extLst>
      <p:ext uri="{BB962C8B-B14F-4D97-AF65-F5344CB8AC3E}">
        <p14:creationId xmlns:p14="http://schemas.microsoft.com/office/powerpoint/2010/main" val="3304503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/>
              <a:t>What happens after you submit a bug?</a:t>
            </a:r>
            <a:endParaRPr lang="en-US" sz="36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0251D6-45C7-D043-A808-F50CA960BBCF}"/>
              </a:ext>
            </a:extLst>
          </p:cNvPr>
          <p:cNvSpPr txBox="1">
            <a:spLocks/>
          </p:cNvSpPr>
          <p:nvPr/>
        </p:nvSpPr>
        <p:spPr>
          <a:xfrm>
            <a:off x="6613742" y="107725"/>
            <a:ext cx="5235881" cy="499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400" dirty="0">
                <a:solidFill>
                  <a:srgbClr val="FF0000"/>
                </a:solidFill>
              </a:rPr>
              <a:t>What happens after you submit a bug?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275D804-D47A-6F4E-BEC7-23B4822C6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17" y="2233709"/>
            <a:ext cx="7357689" cy="34470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628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/>
              <a:t>The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GB" sz="2000" dirty="0"/>
              <a:t>Triage</a:t>
            </a:r>
          </a:p>
          <a:p>
            <a:pPr marL="1155710" lvl="1" indent="-342900">
              <a:buFont typeface="Wingdings" pitchFamily="2" charset="2"/>
              <a:buChar char="Ø"/>
            </a:pPr>
            <a:r>
              <a:rPr lang="en-GB" sz="2000" dirty="0"/>
              <a:t>Company review the Bug</a:t>
            </a:r>
          </a:p>
          <a:p>
            <a:pPr marL="1968520" lvl="2" indent="-342900">
              <a:buFont typeface="Wingdings" pitchFamily="2" charset="2"/>
              <a:buChar char="Ø"/>
            </a:pPr>
            <a:r>
              <a:rPr lang="en-GB" dirty="0"/>
              <a:t>An amount of time is spend further investigating the issue</a:t>
            </a:r>
          </a:p>
          <a:p>
            <a:pPr marL="2781330" lvl="3" indent="-342900">
              <a:buFont typeface="Wingdings" pitchFamily="2" charset="2"/>
              <a:buChar char="Ø"/>
            </a:pPr>
            <a:r>
              <a:rPr lang="en-GB" sz="2000" dirty="0"/>
              <a:t>The higher the criticality the more time spent on it</a:t>
            </a:r>
          </a:p>
          <a:p>
            <a:pPr marL="2781330" lvl="3" indent="-342900">
              <a:buFont typeface="Wingdings" pitchFamily="2" charset="2"/>
              <a:buChar char="Ø"/>
            </a:pPr>
            <a:endParaRPr lang="en-GB" sz="2000" dirty="0"/>
          </a:p>
          <a:p>
            <a:pPr marL="342900" indent="-342900">
              <a:buFont typeface="Wingdings" pitchFamily="2" charset="2"/>
              <a:buChar char="Ø"/>
            </a:pPr>
            <a:r>
              <a:rPr lang="en-GB" sz="2000" dirty="0"/>
              <a:t>Internal incident tickets are created - mapped to a likely owner</a:t>
            </a:r>
          </a:p>
          <a:p>
            <a:pPr marL="1155710" lvl="1" indent="-342900">
              <a:buFont typeface="Wingdings" pitchFamily="2" charset="2"/>
              <a:buChar char="Ø"/>
            </a:pPr>
            <a:r>
              <a:rPr lang="en-GB" sz="2000" dirty="0"/>
              <a:t>If the owner is unclear, many emails are fired around looking for someone who might know</a:t>
            </a:r>
          </a:p>
          <a:p>
            <a:pPr marL="1968520" lvl="2" indent="-342900">
              <a:buFont typeface="Wingdings" pitchFamily="2" charset="2"/>
              <a:buChar char="Ø"/>
            </a:pPr>
            <a:r>
              <a:rPr lang="en-GB" dirty="0"/>
              <a:t>Ticket is moved to the correct owner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FCF2893-9A4D-1F42-8DE5-9CB6217F5D6B}"/>
              </a:ext>
            </a:extLst>
          </p:cNvPr>
          <p:cNvSpPr txBox="1">
            <a:spLocks/>
          </p:cNvSpPr>
          <p:nvPr/>
        </p:nvSpPr>
        <p:spPr>
          <a:xfrm>
            <a:off x="6613742" y="107725"/>
            <a:ext cx="5235881" cy="499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400" dirty="0">
                <a:solidFill>
                  <a:srgbClr val="FF0000"/>
                </a:solidFill>
              </a:rPr>
              <a:t>What happens after you submit a bug?</a:t>
            </a:r>
          </a:p>
        </p:txBody>
      </p:sp>
    </p:spTree>
    <p:extLst>
      <p:ext uri="{BB962C8B-B14F-4D97-AF65-F5344CB8AC3E}">
        <p14:creationId xmlns:p14="http://schemas.microsoft.com/office/powerpoint/2010/main" val="897341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/>
              <a:t>How much is a bug worth?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GB" sz="2000" dirty="0"/>
              <a:t>What is the priority for the company?</a:t>
            </a:r>
          </a:p>
          <a:p>
            <a:pPr marL="1155710" lvl="1" indent="-342900">
              <a:buFont typeface="Wingdings" pitchFamily="2" charset="2"/>
              <a:buChar char="Ø"/>
            </a:pPr>
            <a:r>
              <a:rPr lang="en-GB" sz="2000" dirty="0"/>
              <a:t>Financial loss / Customer data / Intellectual property</a:t>
            </a:r>
          </a:p>
          <a:p>
            <a:pPr marL="812810" lvl="1" indent="0">
              <a:buNone/>
            </a:pPr>
            <a:br>
              <a:rPr lang="en-GB" sz="2000" dirty="0"/>
            </a:br>
            <a:endParaRPr lang="en-GB" sz="2000" dirty="0"/>
          </a:p>
          <a:p>
            <a:pPr>
              <a:buFont typeface="Wingdings" pitchFamily="2" charset="2"/>
              <a:buChar char="Ø"/>
            </a:pPr>
            <a:r>
              <a:rPr lang="en-GB" sz="2000" dirty="0"/>
              <a:t>What is the likelihood of this getting the Bug fixed?</a:t>
            </a:r>
          </a:p>
          <a:p>
            <a:pPr marL="1155710" lvl="1" indent="-342900">
              <a:buFont typeface="Wingdings" pitchFamily="2" charset="2"/>
              <a:buChar char="Ø"/>
            </a:pPr>
            <a:r>
              <a:rPr lang="en-GB" sz="2000" dirty="0"/>
              <a:t>Newer items will have development teams, budget and company incentive to resolve items</a:t>
            </a:r>
          </a:p>
          <a:p>
            <a:pPr marL="1155710" lvl="1" indent="-342900">
              <a:buFont typeface="Wingdings" pitchFamily="2" charset="2"/>
              <a:buChar char="Ø"/>
            </a:pPr>
            <a:r>
              <a:rPr lang="en-GB" sz="2000" dirty="0"/>
              <a:t>Old legacy items may be replaced soon, and may be expensive to fix</a:t>
            </a:r>
          </a:p>
          <a:p>
            <a:pPr marL="1968520" lvl="2" indent="-342900">
              <a:buFont typeface="Wingdings" pitchFamily="2" charset="2"/>
              <a:buChar char="Ø"/>
            </a:pPr>
            <a:r>
              <a:rPr lang="en-GB" dirty="0"/>
              <a:t>The Bug Bounty need to add value, large pay outs for things that can’t or won’t be resolved doesn’t add value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FCF2893-9A4D-1F42-8DE5-9CB6217F5D6B}"/>
              </a:ext>
            </a:extLst>
          </p:cNvPr>
          <p:cNvSpPr txBox="1">
            <a:spLocks/>
          </p:cNvSpPr>
          <p:nvPr/>
        </p:nvSpPr>
        <p:spPr>
          <a:xfrm>
            <a:off x="6613742" y="107725"/>
            <a:ext cx="5235881" cy="499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800" dirty="0">
                <a:solidFill>
                  <a:srgbClr val="FF0000"/>
                </a:solidFill>
              </a:rPr>
              <a:t>What happens after you submit a bug?</a:t>
            </a:r>
          </a:p>
        </p:txBody>
      </p:sp>
    </p:spTree>
    <p:extLst>
      <p:ext uri="{BB962C8B-B14F-4D97-AF65-F5344CB8AC3E}">
        <p14:creationId xmlns:p14="http://schemas.microsoft.com/office/powerpoint/2010/main" val="1066432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/>
              <a:t>How much is a bug worth?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GB" sz="2000" dirty="0"/>
              <a:t>Sometimes not all of the information is available to make a clear decision</a:t>
            </a:r>
          </a:p>
          <a:p>
            <a:pPr marL="1155710" lvl="1" indent="-342900">
              <a:buFont typeface="Wingdings" pitchFamily="2" charset="2"/>
              <a:buChar char="Ø"/>
            </a:pPr>
            <a:r>
              <a:rPr lang="en-GB" sz="2000" dirty="0"/>
              <a:t>Internal teams don’t want to be delving through sensitive data</a:t>
            </a:r>
          </a:p>
          <a:p>
            <a:pPr marL="1968520" lvl="2" indent="-342900">
              <a:buFont typeface="Wingdings" pitchFamily="2" charset="2"/>
              <a:buChar char="Ø"/>
            </a:pPr>
            <a:r>
              <a:rPr lang="en-GB" dirty="0"/>
              <a:t>They don’t want you doing it either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FCF2893-9A4D-1F42-8DE5-9CB6217F5D6B}"/>
              </a:ext>
            </a:extLst>
          </p:cNvPr>
          <p:cNvSpPr txBox="1">
            <a:spLocks/>
          </p:cNvSpPr>
          <p:nvPr/>
        </p:nvSpPr>
        <p:spPr>
          <a:xfrm>
            <a:off x="6613742" y="107725"/>
            <a:ext cx="5235881" cy="499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800" dirty="0">
                <a:solidFill>
                  <a:srgbClr val="FF0000"/>
                </a:solidFill>
              </a:rPr>
              <a:t>What happens after you submit a bug?</a:t>
            </a:r>
          </a:p>
        </p:txBody>
      </p:sp>
    </p:spTree>
    <p:extLst>
      <p:ext uri="{BB962C8B-B14F-4D97-AF65-F5344CB8AC3E}">
        <p14:creationId xmlns:p14="http://schemas.microsoft.com/office/powerpoint/2010/main" val="1148467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/>
              <a:t>Frustrations For Researchers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FCF2893-9A4D-1F42-8DE5-9CB6217F5D6B}"/>
              </a:ext>
            </a:extLst>
          </p:cNvPr>
          <p:cNvSpPr txBox="1">
            <a:spLocks/>
          </p:cNvSpPr>
          <p:nvPr/>
        </p:nvSpPr>
        <p:spPr>
          <a:xfrm>
            <a:off x="6613742" y="107725"/>
            <a:ext cx="5235881" cy="499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400" dirty="0">
                <a:solidFill>
                  <a:srgbClr val="FF0000"/>
                </a:solidFill>
              </a:rPr>
              <a:t>Frustrations for Researchers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AB190B6-BC65-CF4F-960C-BCB668550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123" y="2085248"/>
            <a:ext cx="5560358" cy="3529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68814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Magically Fixed ‘Informational’ Bugs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GB" sz="2000" dirty="0"/>
              <a:t>Bug gets submitted</a:t>
            </a:r>
          </a:p>
          <a:p>
            <a:pPr marL="1270010" lvl="1" indent="-457200">
              <a:buFont typeface="Wingdings" pitchFamily="2" charset="2"/>
              <a:buChar char="Ø"/>
            </a:pPr>
            <a:r>
              <a:rPr lang="en-GB" sz="2000" dirty="0"/>
              <a:t>Gets downgraded to ‘informational’ and closed</a:t>
            </a:r>
          </a:p>
          <a:p>
            <a:pPr marL="2082820" lvl="2" indent="-457200">
              <a:buFont typeface="Wingdings" pitchFamily="2" charset="2"/>
              <a:buChar char="Ø"/>
            </a:pPr>
            <a:r>
              <a:rPr lang="en-GB" dirty="0"/>
              <a:t>Magically fixed anyway</a:t>
            </a:r>
          </a:p>
          <a:p>
            <a:pPr marL="2082820" lvl="2" indent="-457200"/>
            <a:endParaRPr lang="en-GB" dirty="0"/>
          </a:p>
          <a:p>
            <a:endParaRPr lang="en-GB" sz="2000" dirty="0"/>
          </a:p>
          <a:p>
            <a:pPr>
              <a:buFont typeface="Wingdings" pitchFamily="2" charset="2"/>
              <a:buChar char="Ø"/>
            </a:pPr>
            <a:r>
              <a:rPr lang="en-GB" sz="2000" dirty="0"/>
              <a:t>Informational Risk = Informational Risk</a:t>
            </a:r>
          </a:p>
          <a:p>
            <a:pPr>
              <a:buFont typeface="Wingdings" pitchFamily="2" charset="2"/>
              <a:buChar char="Ø"/>
            </a:pPr>
            <a:r>
              <a:rPr lang="en-GB" sz="2000" dirty="0"/>
              <a:t>Standard Patch management happens in the background</a:t>
            </a:r>
          </a:p>
          <a:p>
            <a:pPr>
              <a:buFont typeface="Wingdings" pitchFamily="2" charset="2"/>
              <a:buChar char="Ø"/>
            </a:pPr>
            <a:r>
              <a:rPr lang="en-GB" sz="2000" dirty="0"/>
              <a:t>Risk = Pay out</a:t>
            </a:r>
            <a:endParaRPr lang="en-US" sz="2000" dirty="0"/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A1E48D2-E8EC-DD44-89FA-A94E4DC16EA7}"/>
              </a:ext>
            </a:extLst>
          </p:cNvPr>
          <p:cNvSpPr txBox="1">
            <a:spLocks/>
          </p:cNvSpPr>
          <p:nvPr/>
        </p:nvSpPr>
        <p:spPr>
          <a:xfrm>
            <a:off x="6613742" y="107725"/>
            <a:ext cx="5235881" cy="499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400" dirty="0">
                <a:solidFill>
                  <a:srgbClr val="FF0000"/>
                </a:solidFill>
              </a:rPr>
              <a:t>Frustrations for Researchers</a:t>
            </a:r>
          </a:p>
        </p:txBody>
      </p:sp>
    </p:spTree>
    <p:extLst>
      <p:ext uri="{BB962C8B-B14F-4D97-AF65-F5344CB8AC3E}">
        <p14:creationId xmlns:p14="http://schemas.microsoft.com/office/powerpoint/2010/main" val="4238565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Duplicate or Known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GB" sz="2000" dirty="0"/>
              <a:t>Bug is marked as duplicate or a known issue</a:t>
            </a:r>
          </a:p>
          <a:p>
            <a:pPr marL="1270010" lvl="1" indent="-457200">
              <a:buFont typeface="Wingdings" pitchFamily="2" charset="2"/>
              <a:buChar char="Ø"/>
            </a:pPr>
            <a:r>
              <a:rPr lang="en-GB" sz="2000" dirty="0"/>
              <a:t>There isn’t another ticket submitted for this though</a:t>
            </a:r>
          </a:p>
          <a:p>
            <a:pPr marL="2082820" lvl="2" indent="-457200">
              <a:buFont typeface="Wingdings" pitchFamily="2" charset="2"/>
              <a:buChar char="Ø"/>
            </a:pPr>
            <a:r>
              <a:rPr lang="en-GB" dirty="0"/>
              <a:t>Bug has been found another way (typically Penetration Test)</a:t>
            </a:r>
          </a:p>
          <a:p>
            <a:pPr>
              <a:buFont typeface="Wingdings" pitchFamily="2" charset="2"/>
              <a:buChar char="Ø"/>
            </a:pPr>
            <a:endParaRPr lang="en-GB" sz="2000" dirty="0"/>
          </a:p>
          <a:p>
            <a:pPr>
              <a:buFont typeface="Wingdings" pitchFamily="2" charset="2"/>
              <a:buChar char="Ø"/>
            </a:pPr>
            <a:r>
              <a:rPr lang="en-GB" sz="2000" dirty="0"/>
              <a:t>Bug Bounty is about adding Security, not removing it</a:t>
            </a:r>
          </a:p>
          <a:p>
            <a:pPr marL="1270010" lvl="1" indent="-457200">
              <a:buFont typeface="Wingdings" pitchFamily="2" charset="2"/>
              <a:buChar char="Ø"/>
            </a:pPr>
            <a:r>
              <a:rPr lang="en-GB" sz="2000" dirty="0"/>
              <a:t>Some bugs are unlikely to be fixed</a:t>
            </a:r>
          </a:p>
          <a:p>
            <a:pPr marL="2082820" lvl="2" indent="-457200">
              <a:buFont typeface="Wingdings" pitchFamily="2" charset="2"/>
              <a:buChar char="Ø"/>
            </a:pPr>
            <a:r>
              <a:rPr lang="en-GB" dirty="0"/>
              <a:t>Don’t paint a target on your own back</a:t>
            </a:r>
          </a:p>
          <a:p>
            <a:pPr marL="2895630" lvl="3" indent="-457200">
              <a:buFont typeface="Wingdings" pitchFamily="2" charset="2"/>
              <a:buChar char="Ø"/>
            </a:pPr>
            <a:r>
              <a:rPr lang="en-GB" sz="2000" dirty="0"/>
              <a:t>Obscurity ++ Security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A1E48D2-E8EC-DD44-89FA-A94E4DC16EA7}"/>
              </a:ext>
            </a:extLst>
          </p:cNvPr>
          <p:cNvSpPr txBox="1">
            <a:spLocks/>
          </p:cNvSpPr>
          <p:nvPr/>
        </p:nvSpPr>
        <p:spPr>
          <a:xfrm>
            <a:off x="6613742" y="107725"/>
            <a:ext cx="5235881" cy="499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400" dirty="0">
                <a:solidFill>
                  <a:srgbClr val="FF0000"/>
                </a:solidFill>
              </a:rPr>
              <a:t>Frustrations for Researchers</a:t>
            </a:r>
          </a:p>
        </p:txBody>
      </p:sp>
    </p:spTree>
    <p:extLst>
      <p:ext uri="{BB962C8B-B14F-4D97-AF65-F5344CB8AC3E}">
        <p14:creationId xmlns:p14="http://schemas.microsoft.com/office/powerpoint/2010/main" val="94177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Duplicate or Known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GB" sz="2000" dirty="0"/>
          </a:p>
          <a:p>
            <a:pPr>
              <a:buFont typeface="Wingdings" pitchFamily="2" charset="2"/>
              <a:buChar char="Ø"/>
            </a:pPr>
            <a:r>
              <a:rPr lang="en-GB" sz="2000" dirty="0"/>
              <a:t>Trade off between annoying researchers and reducing security against the baddies</a:t>
            </a:r>
          </a:p>
          <a:p>
            <a:pPr>
              <a:buFont typeface="Wingdings" pitchFamily="2" charset="2"/>
              <a:buChar char="Ø"/>
            </a:pPr>
            <a:endParaRPr lang="en-GB" sz="2000" dirty="0"/>
          </a:p>
          <a:p>
            <a:pPr>
              <a:buFont typeface="Wingdings" pitchFamily="2" charset="2"/>
              <a:buChar char="Ø"/>
            </a:pPr>
            <a:r>
              <a:rPr lang="en-GB" sz="2000" dirty="0"/>
              <a:t>It is unfair (sorry)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A1E48D2-E8EC-DD44-89FA-A94E4DC16EA7}"/>
              </a:ext>
            </a:extLst>
          </p:cNvPr>
          <p:cNvSpPr txBox="1">
            <a:spLocks/>
          </p:cNvSpPr>
          <p:nvPr/>
        </p:nvSpPr>
        <p:spPr>
          <a:xfrm>
            <a:off x="6613742" y="107725"/>
            <a:ext cx="5235881" cy="499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400" dirty="0">
                <a:solidFill>
                  <a:srgbClr val="FF0000"/>
                </a:solidFill>
              </a:rPr>
              <a:t>Frustrations for Researchers</a:t>
            </a:r>
          </a:p>
        </p:txBody>
      </p:sp>
    </p:spTree>
    <p:extLst>
      <p:ext uri="{BB962C8B-B14F-4D97-AF65-F5344CB8AC3E}">
        <p14:creationId xmlns:p14="http://schemas.microsoft.com/office/powerpoint/2010/main" val="3098117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Raining Crits – Taking Away Your Toys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pPr>
              <a:buFont typeface="Wingdings" pitchFamily="2" charset="2"/>
              <a:buChar char="Ø"/>
            </a:pPr>
            <a:r>
              <a:rPr lang="en-GB" sz="2200" dirty="0"/>
              <a:t>You find multiple critical vulnerabilities in an asset</a:t>
            </a:r>
          </a:p>
          <a:p>
            <a:pPr marL="1155710" lvl="1" indent="-342900">
              <a:buFont typeface="Wingdings" pitchFamily="2" charset="2"/>
              <a:buChar char="Ø"/>
            </a:pPr>
            <a:r>
              <a:rPr lang="en-GB" sz="2200" dirty="0"/>
              <a:t>Get asked to stop testing</a:t>
            </a:r>
          </a:p>
          <a:p>
            <a:pPr marL="1968520" lvl="2" indent="-342900">
              <a:buFont typeface="Wingdings" pitchFamily="2" charset="2"/>
              <a:buChar char="Ø"/>
            </a:pPr>
            <a:r>
              <a:rPr lang="en-GB" sz="2200" dirty="0"/>
              <a:t>Only get paid for a few of the Bugs, not all of them</a:t>
            </a:r>
          </a:p>
          <a:p>
            <a:pPr marL="1968520" lvl="2" indent="-342900">
              <a:buFont typeface="Wingdings" pitchFamily="2" charset="2"/>
              <a:buChar char="Ø"/>
            </a:pPr>
            <a:endParaRPr lang="en-GB" sz="2200" dirty="0"/>
          </a:p>
          <a:p>
            <a:pPr>
              <a:buFont typeface="Wingdings" pitchFamily="2" charset="2"/>
              <a:buChar char="Ø"/>
            </a:pPr>
            <a:r>
              <a:rPr lang="en-GB" sz="2200" dirty="0"/>
              <a:t>It’s an unknown asset</a:t>
            </a:r>
          </a:p>
          <a:p>
            <a:pPr marL="1155710" lvl="1" indent="-342900">
              <a:buFont typeface="Wingdings" pitchFamily="2" charset="2"/>
              <a:buChar char="Ø"/>
            </a:pPr>
            <a:r>
              <a:rPr lang="en-GB" sz="2200" dirty="0"/>
              <a:t>The asset is clearly very insecure, time for a Penetration Test</a:t>
            </a:r>
          </a:p>
          <a:p>
            <a:pPr marL="1968520" lvl="2" indent="-342900">
              <a:buFont typeface="Wingdings" pitchFamily="2" charset="2"/>
              <a:buChar char="Ø"/>
            </a:pPr>
            <a:r>
              <a:rPr lang="en-GB" sz="2200" dirty="0"/>
              <a:t>The value you added was highlighting the systemic problem</a:t>
            </a:r>
          </a:p>
          <a:p>
            <a:pPr marL="1968520" lvl="2" indent="-342900">
              <a:buFont typeface="Wingdings" pitchFamily="2" charset="2"/>
              <a:buChar char="Ø"/>
            </a:pPr>
            <a:endParaRPr lang="en-GB" sz="2200" dirty="0"/>
          </a:p>
          <a:p>
            <a:pPr>
              <a:buFont typeface="Wingdings" pitchFamily="2" charset="2"/>
              <a:buChar char="Ø"/>
            </a:pPr>
            <a:r>
              <a:rPr lang="en-GB" sz="2200" dirty="0"/>
              <a:t>The asset shares a common insecure library across it’s surface</a:t>
            </a:r>
          </a:p>
          <a:p>
            <a:pPr marL="1155710" lvl="1" indent="-342900">
              <a:buFont typeface="Wingdings" pitchFamily="2" charset="2"/>
              <a:buChar char="Ø"/>
            </a:pPr>
            <a:r>
              <a:rPr lang="en-GB" sz="2200" dirty="0"/>
              <a:t>Fix the library, fix the systemic problem</a:t>
            </a:r>
          </a:p>
          <a:p>
            <a:pPr marL="1968520" lvl="2" indent="-342900">
              <a:buFont typeface="Wingdings" pitchFamily="2" charset="2"/>
              <a:buChar char="Ø"/>
            </a:pPr>
            <a:r>
              <a:rPr lang="en-GB" sz="2200" dirty="0"/>
              <a:t>The value you added was identifying the library</a:t>
            </a:r>
          </a:p>
          <a:p>
            <a:pPr>
              <a:buFont typeface="Wingdings" pitchFamily="2" charset="2"/>
              <a:buChar char="Ø"/>
            </a:pPr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A1E48D2-E8EC-DD44-89FA-A94E4DC16EA7}"/>
              </a:ext>
            </a:extLst>
          </p:cNvPr>
          <p:cNvSpPr txBox="1">
            <a:spLocks/>
          </p:cNvSpPr>
          <p:nvPr/>
        </p:nvSpPr>
        <p:spPr>
          <a:xfrm>
            <a:off x="6613742" y="107725"/>
            <a:ext cx="5235881" cy="499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400" dirty="0">
                <a:solidFill>
                  <a:srgbClr val="FF0000"/>
                </a:solidFill>
              </a:rPr>
              <a:t>Frustrations for Researchers</a:t>
            </a:r>
          </a:p>
        </p:txBody>
      </p:sp>
    </p:spTree>
    <p:extLst>
      <p:ext uri="{BB962C8B-B14F-4D97-AF65-F5344CB8AC3E}">
        <p14:creationId xmlns:p14="http://schemas.microsoft.com/office/powerpoint/2010/main" val="38055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742" y="107725"/>
            <a:ext cx="5235881" cy="499171"/>
          </a:xfrm>
        </p:spPr>
        <p:txBody>
          <a:bodyPr>
            <a:normAutofit/>
          </a:bodyPr>
          <a:lstStyle/>
          <a:p>
            <a:pPr algn="r"/>
            <a:r>
              <a:rPr lang="en-GB" sz="2400" dirty="0">
                <a:solidFill>
                  <a:srgbClr val="FF0000"/>
                </a:solidFill>
              </a:rPr>
              <a:t>Introduction</a:t>
            </a:r>
            <a:endParaRPr lang="en-GB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98510" indent="-342900">
              <a:buFont typeface="Wingdings" pitchFamily="2" charset="2"/>
              <a:buChar char="Ø"/>
            </a:pPr>
            <a:r>
              <a:rPr lang="en-GB" sz="2000" dirty="0"/>
              <a:t>Helpdesk Analyst</a:t>
            </a:r>
          </a:p>
          <a:p>
            <a:pPr marL="1155710" lvl="1" indent="-342900">
              <a:buFont typeface="Wingdings" pitchFamily="2" charset="2"/>
              <a:buChar char="Ø"/>
            </a:pPr>
            <a:r>
              <a:rPr lang="en-GB" sz="2000" dirty="0"/>
              <a:t>Developer</a:t>
            </a:r>
          </a:p>
          <a:p>
            <a:pPr marL="1612910" lvl="2" indent="-342900">
              <a:buFont typeface="Wingdings" pitchFamily="2" charset="2"/>
              <a:buChar char="Ø"/>
            </a:pPr>
            <a:r>
              <a:rPr lang="en-GB" dirty="0"/>
              <a:t>Network/System Administrator</a:t>
            </a:r>
          </a:p>
          <a:p>
            <a:pPr marL="2070110" lvl="3" indent="-342900">
              <a:buFont typeface="Wingdings" pitchFamily="2" charset="2"/>
              <a:buChar char="Ø"/>
            </a:pPr>
            <a:r>
              <a:rPr lang="en-GB" sz="2000" dirty="0">
                <a:solidFill>
                  <a:schemeClr val="bg1"/>
                </a:solidFill>
              </a:rPr>
              <a:t>Penetration Tester</a:t>
            </a:r>
          </a:p>
          <a:p>
            <a:pPr marL="2527310" lvl="4" indent="-342900">
              <a:buFont typeface="Wingdings" pitchFamily="2" charset="2"/>
              <a:buChar char="Ø"/>
            </a:pPr>
            <a:r>
              <a:rPr lang="en-GB" sz="2000" dirty="0"/>
              <a:t>Father</a:t>
            </a:r>
            <a:endParaRPr lang="en-GB" sz="2000" dirty="0">
              <a:solidFill>
                <a:schemeClr val="bg1"/>
              </a:solidFill>
            </a:endParaRPr>
          </a:p>
          <a:p>
            <a:pPr marL="2527310" lvl="4" indent="-342900">
              <a:buFont typeface="Wingdings" pitchFamily="2" charset="2"/>
              <a:buChar char="Ø"/>
            </a:pPr>
            <a:r>
              <a:rPr lang="en-GB" sz="2000" dirty="0">
                <a:solidFill>
                  <a:schemeClr val="bg1"/>
                </a:solidFill>
              </a:rPr>
              <a:t>Security Architect</a:t>
            </a:r>
          </a:p>
          <a:p>
            <a:pPr marL="2984510" lvl="5" indent="-342900">
              <a:buFont typeface="Wingdings" pitchFamily="2" charset="2"/>
              <a:buChar char="Ø"/>
            </a:pPr>
            <a:r>
              <a:rPr lang="en-GB" sz="2000" dirty="0">
                <a:solidFill>
                  <a:schemeClr val="bg1"/>
                </a:solidFill>
              </a:rPr>
              <a:t>Offensive Security Manager</a:t>
            </a:r>
          </a:p>
          <a:p>
            <a:pPr marL="2984510" lvl="5" indent="-342900">
              <a:buFont typeface="Wingdings" pitchFamily="2" charset="2"/>
              <a:buChar char="Ø"/>
            </a:pPr>
            <a:r>
              <a:rPr lang="en-GB" sz="2000" dirty="0">
                <a:solidFill>
                  <a:schemeClr val="bg1"/>
                </a:solidFill>
              </a:rPr>
              <a:t>Bug Hunter</a:t>
            </a:r>
          </a:p>
          <a:p>
            <a:pPr marL="0" indent="0">
              <a:buNone/>
            </a:pPr>
            <a:endParaRPr lang="en-GB" i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F945BE2-F66F-6E47-A1DC-17FA08B655FF}"/>
              </a:ext>
            </a:extLst>
          </p:cNvPr>
          <p:cNvSpPr txBox="1">
            <a:spLocks/>
          </p:cNvSpPr>
          <p:nvPr/>
        </p:nvSpPr>
        <p:spPr>
          <a:xfrm>
            <a:off x="3781168" y="365125"/>
            <a:ext cx="75726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/>
              <a:t>#whoami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273832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/>
              <a:t>Downgrading Vulnerabilities: </a:t>
            </a:r>
            <a:br>
              <a:rPr lang="en-GB" sz="3600" b="1" dirty="0"/>
            </a:br>
            <a:r>
              <a:rPr lang="en-GB" sz="3600" b="1" dirty="0"/>
              <a:t>Critical != Critical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GB" sz="2000" dirty="0"/>
              <a:t>Critical vulnerability is downgraded to a ‘low’ or ‘informational’</a:t>
            </a:r>
          </a:p>
          <a:p>
            <a:pPr marL="1270010" lvl="1" indent="-457200">
              <a:buFont typeface="Wingdings" pitchFamily="2" charset="2"/>
              <a:buChar char="Ø"/>
            </a:pPr>
            <a:r>
              <a:rPr lang="en-GB" sz="2000" dirty="0"/>
              <a:t>Weak Creds in Internet Facing Database &gt; Customer Data Exposed</a:t>
            </a:r>
          </a:p>
          <a:p>
            <a:pPr marL="2082820" lvl="2" indent="-457200">
              <a:buFont typeface="Wingdings" pitchFamily="2" charset="2"/>
              <a:buChar char="Ø"/>
            </a:pPr>
            <a:r>
              <a:rPr lang="en-GB" dirty="0"/>
              <a:t>Payday!</a:t>
            </a:r>
          </a:p>
          <a:p>
            <a:pPr marL="2895630" lvl="3" indent="-457200">
              <a:buFont typeface="Wingdings" pitchFamily="2" charset="2"/>
              <a:buChar char="Ø"/>
            </a:pPr>
            <a:r>
              <a:rPr lang="en-GB" sz="2000" dirty="0"/>
              <a:t>Triaged as Critical</a:t>
            </a:r>
          </a:p>
          <a:p>
            <a:pPr marL="3708441" lvl="4" indent="-457200">
              <a:buFont typeface="Wingdings" pitchFamily="2" charset="2"/>
              <a:buChar char="Ø"/>
            </a:pPr>
            <a:r>
              <a:rPr lang="en-GB" sz="2000" dirty="0"/>
              <a:t>Processed as Low</a:t>
            </a:r>
          </a:p>
          <a:p>
            <a:pPr marL="4521251" lvl="5" indent="-457200">
              <a:buFont typeface="Wingdings" pitchFamily="2" charset="2"/>
              <a:buChar char="Ø"/>
            </a:pPr>
            <a:r>
              <a:rPr lang="en-GB" sz="2000" dirty="0">
                <a:solidFill>
                  <a:schemeClr val="bg1"/>
                </a:solidFill>
              </a:rPr>
              <a:t>Company != Playing Games</a:t>
            </a:r>
          </a:p>
          <a:p>
            <a:pPr>
              <a:buFont typeface="Wingdings" pitchFamily="2" charset="2"/>
              <a:buChar char="Ø"/>
            </a:pPr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A1E48D2-E8EC-DD44-89FA-A94E4DC16EA7}"/>
              </a:ext>
            </a:extLst>
          </p:cNvPr>
          <p:cNvSpPr txBox="1">
            <a:spLocks/>
          </p:cNvSpPr>
          <p:nvPr/>
        </p:nvSpPr>
        <p:spPr>
          <a:xfrm>
            <a:off x="6613742" y="107725"/>
            <a:ext cx="5235881" cy="499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400" dirty="0">
                <a:solidFill>
                  <a:srgbClr val="FF0000"/>
                </a:solidFill>
              </a:rPr>
              <a:t>Frustrations for Researchers</a:t>
            </a:r>
          </a:p>
        </p:txBody>
      </p:sp>
    </p:spTree>
    <p:extLst>
      <p:ext uri="{BB962C8B-B14F-4D97-AF65-F5344CB8AC3E}">
        <p14:creationId xmlns:p14="http://schemas.microsoft.com/office/powerpoint/2010/main" val="799438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/>
              <a:t>Issues Taking Forever To Close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GB" dirty="0"/>
          </a:p>
          <a:p>
            <a:pPr>
              <a:buFont typeface="Wingdings" pitchFamily="2" charset="2"/>
              <a:buChar char="Ø"/>
            </a:pPr>
            <a:r>
              <a:rPr lang="en-GB" sz="2000" dirty="0"/>
              <a:t>Small Scope = Well Defined Resolving Teams</a:t>
            </a:r>
          </a:p>
          <a:p>
            <a:pPr marL="1270010" lvl="1" indent="-457200">
              <a:buFont typeface="Wingdings" pitchFamily="2" charset="2"/>
              <a:buChar char="Ø"/>
            </a:pPr>
            <a:r>
              <a:rPr lang="en-GB" sz="2000" dirty="0"/>
              <a:t>Large Scope = Could be anyone</a:t>
            </a:r>
          </a:p>
          <a:p>
            <a:pPr marL="2082820" lvl="2" indent="-457200">
              <a:buFont typeface="Wingdings" pitchFamily="2" charset="2"/>
              <a:buChar char="Ø"/>
            </a:pPr>
            <a:r>
              <a:rPr lang="en-GB" dirty="0"/>
              <a:t>Finding a Resolving Team can be hard/impossible</a:t>
            </a:r>
          </a:p>
          <a:p>
            <a:pPr marL="2082820" lvl="2" indent="-457200">
              <a:buFont typeface="Wingdings" pitchFamily="2" charset="2"/>
              <a:buChar char="Ø"/>
            </a:pPr>
            <a:endParaRPr lang="en-GB" dirty="0"/>
          </a:p>
          <a:p>
            <a:pPr>
              <a:buFont typeface="Wingdings" pitchFamily="2" charset="2"/>
              <a:buChar char="Ø"/>
            </a:pPr>
            <a:r>
              <a:rPr lang="en-GB" sz="2000" dirty="0"/>
              <a:t>Resolving Teams have to prioritise Bugs against Features</a:t>
            </a:r>
          </a:p>
          <a:p>
            <a:pPr>
              <a:buFont typeface="Wingdings" pitchFamily="2" charset="2"/>
              <a:buChar char="Ø"/>
            </a:pPr>
            <a:endParaRPr lang="en-GB" sz="2000" dirty="0"/>
          </a:p>
          <a:p>
            <a:pPr>
              <a:buFont typeface="Wingdings" pitchFamily="2" charset="2"/>
              <a:buChar char="Ø"/>
            </a:pPr>
            <a:r>
              <a:rPr lang="en-GB" sz="2000" dirty="0"/>
              <a:t>Not Critical? </a:t>
            </a:r>
          </a:p>
          <a:p>
            <a:pPr marL="1270010" lvl="1" indent="-457200">
              <a:buFont typeface="Wingdings" pitchFamily="2" charset="2"/>
              <a:buChar char="Ø"/>
            </a:pPr>
            <a:r>
              <a:rPr lang="en-GB" sz="2000" dirty="0"/>
              <a:t>Into the release cycle</a:t>
            </a:r>
          </a:p>
          <a:p>
            <a:endParaRPr lang="en-GB" dirty="0"/>
          </a:p>
          <a:p>
            <a:pPr>
              <a:buFont typeface="Wingdings" pitchFamily="2" charset="2"/>
              <a:buChar char="Ø"/>
            </a:pPr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A1E48D2-E8EC-DD44-89FA-A94E4DC16EA7}"/>
              </a:ext>
            </a:extLst>
          </p:cNvPr>
          <p:cNvSpPr txBox="1">
            <a:spLocks/>
          </p:cNvSpPr>
          <p:nvPr/>
        </p:nvSpPr>
        <p:spPr>
          <a:xfrm>
            <a:off x="6613742" y="107725"/>
            <a:ext cx="5235881" cy="499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400" dirty="0">
                <a:solidFill>
                  <a:srgbClr val="FF0000"/>
                </a:solidFill>
              </a:rPr>
              <a:t>Frustrations for Researchers</a:t>
            </a:r>
          </a:p>
        </p:txBody>
      </p:sp>
    </p:spTree>
    <p:extLst>
      <p:ext uri="{BB962C8B-B14F-4D97-AF65-F5344CB8AC3E}">
        <p14:creationId xmlns:p14="http://schemas.microsoft.com/office/powerpoint/2010/main" val="3051214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/>
              <a:t>Frustrations For Companies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FCF2893-9A4D-1F42-8DE5-9CB6217F5D6B}"/>
              </a:ext>
            </a:extLst>
          </p:cNvPr>
          <p:cNvSpPr txBox="1">
            <a:spLocks/>
          </p:cNvSpPr>
          <p:nvPr/>
        </p:nvSpPr>
        <p:spPr>
          <a:xfrm>
            <a:off x="6613742" y="107725"/>
            <a:ext cx="5235881" cy="499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400" dirty="0">
                <a:solidFill>
                  <a:srgbClr val="FF0000"/>
                </a:solidFill>
              </a:rPr>
              <a:t>Frustrations for Companies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AB190B6-BC65-CF4F-960C-BCB668550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413" y="2130968"/>
            <a:ext cx="5800388" cy="36818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59459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/>
              <a:t>Overstepping Bounds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1168" y="1899767"/>
            <a:ext cx="7572632" cy="83316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GB" sz="2000" dirty="0"/>
              <a:t>Defining Risk = Good</a:t>
            </a:r>
          </a:p>
          <a:p>
            <a:pPr>
              <a:buFont typeface="Wingdings" pitchFamily="2" charset="2"/>
              <a:buChar char="Ø"/>
            </a:pPr>
            <a:r>
              <a:rPr lang="en-GB" sz="2000" dirty="0"/>
              <a:t>Creating Risk = Bad</a:t>
            </a:r>
          </a:p>
          <a:p>
            <a:endParaRPr lang="en-GB" dirty="0"/>
          </a:p>
          <a:p>
            <a:pPr>
              <a:buFont typeface="Wingdings" pitchFamily="2" charset="2"/>
              <a:buChar char="Ø"/>
            </a:pPr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A1E48D2-E8EC-DD44-89FA-A94E4DC16EA7}"/>
              </a:ext>
            </a:extLst>
          </p:cNvPr>
          <p:cNvSpPr txBox="1">
            <a:spLocks/>
          </p:cNvSpPr>
          <p:nvPr/>
        </p:nvSpPr>
        <p:spPr>
          <a:xfrm>
            <a:off x="6613742" y="107725"/>
            <a:ext cx="5235881" cy="499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400" dirty="0">
                <a:solidFill>
                  <a:srgbClr val="FF0000"/>
                </a:solidFill>
              </a:rPr>
              <a:t>Frustrations for Companies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A10EA5-2DC6-1844-9FFD-5612FBC0C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982" y="3052881"/>
            <a:ext cx="5999196" cy="31424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51172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/>
              <a:t>Chasing for Updates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1168" y="1899767"/>
            <a:ext cx="7572632" cy="83316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GB" dirty="0"/>
          </a:p>
          <a:p>
            <a:pPr>
              <a:buFont typeface="Wingdings" pitchFamily="2" charset="2"/>
              <a:buChar char="Ø"/>
            </a:pPr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A1E48D2-E8EC-DD44-89FA-A94E4DC16EA7}"/>
              </a:ext>
            </a:extLst>
          </p:cNvPr>
          <p:cNvSpPr txBox="1">
            <a:spLocks/>
          </p:cNvSpPr>
          <p:nvPr/>
        </p:nvSpPr>
        <p:spPr>
          <a:xfrm>
            <a:off x="6613742" y="107725"/>
            <a:ext cx="5235881" cy="499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400" dirty="0">
                <a:solidFill>
                  <a:srgbClr val="FF0000"/>
                </a:solidFill>
              </a:rPr>
              <a:t>Frustrations for Companies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9FFBAB8-5D2A-204E-AAB8-EBAE7DED0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742" y="1899767"/>
            <a:ext cx="3033183" cy="45497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39593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/>
              <a:t>How to Maximise Your Profits</a:t>
            </a:r>
            <a:endParaRPr lang="en-US" sz="36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0251D6-45C7-D043-A808-F50CA960BBCF}"/>
              </a:ext>
            </a:extLst>
          </p:cNvPr>
          <p:cNvSpPr txBox="1">
            <a:spLocks/>
          </p:cNvSpPr>
          <p:nvPr/>
        </p:nvSpPr>
        <p:spPr>
          <a:xfrm>
            <a:off x="6613742" y="107725"/>
            <a:ext cx="5235881" cy="499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400" dirty="0">
                <a:solidFill>
                  <a:srgbClr val="FF0000"/>
                </a:solidFill>
              </a:rPr>
              <a:t>How to Maximise Your Profits</a:t>
            </a:r>
            <a:endParaRPr lang="en-GB" sz="24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D455C9A-8761-3D41-8D33-B7BB59C9C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123" y="1948088"/>
            <a:ext cx="5831099" cy="3886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02592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1426" y="1900238"/>
            <a:ext cx="4022288" cy="476360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GB" sz="2000" dirty="0"/>
              <a:t>There will be bugs which sit on the fence between two different pay levels</a:t>
            </a:r>
          </a:p>
          <a:p>
            <a:pPr marL="1270010" lvl="1" indent="-457200">
              <a:buFont typeface="Wingdings" pitchFamily="2" charset="2"/>
              <a:buChar char="Ø"/>
            </a:pPr>
            <a:r>
              <a:rPr lang="en-GB" sz="2000" dirty="0"/>
              <a:t>The company gets to decide which level to pay out at</a:t>
            </a:r>
          </a:p>
          <a:p>
            <a:endParaRPr lang="en-GB" sz="20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GB" sz="2000" dirty="0"/>
              <a:t>Easy to work with</a:t>
            </a:r>
          </a:p>
          <a:p>
            <a:pPr marL="1270010" lvl="1" indent="-457200">
              <a:buFont typeface="Wingdings" pitchFamily="2" charset="2"/>
              <a:buChar char="Ø"/>
            </a:pPr>
            <a:r>
              <a:rPr lang="en-GB" sz="2000" dirty="0"/>
              <a:t>Enjoyable to work with</a:t>
            </a:r>
          </a:p>
          <a:p>
            <a:pPr marL="2082820" lvl="2" indent="-457200">
              <a:buFont typeface="Wingdings" pitchFamily="2" charset="2"/>
              <a:buChar char="Ø"/>
            </a:pPr>
            <a:r>
              <a:rPr lang="en-GB" dirty="0"/>
              <a:t>More you get paid</a:t>
            </a:r>
          </a:p>
          <a:p>
            <a:endParaRPr lang="en-GB" sz="20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GB" sz="2000" dirty="0"/>
              <a:t>Trust = Win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/>
              <a:t>Building Rapport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CD98E7-CA88-8F46-9A2D-873811C7E456}"/>
              </a:ext>
            </a:extLst>
          </p:cNvPr>
          <p:cNvSpPr txBox="1">
            <a:spLocks/>
          </p:cNvSpPr>
          <p:nvPr/>
        </p:nvSpPr>
        <p:spPr>
          <a:xfrm>
            <a:off x="6613742" y="107725"/>
            <a:ext cx="5235881" cy="499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400" dirty="0">
                <a:solidFill>
                  <a:srgbClr val="FF0000"/>
                </a:solidFill>
              </a:rPr>
              <a:t>How to Maximise Your Profits</a:t>
            </a:r>
            <a:endParaRPr lang="en-GB" sz="24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B21240E-F09B-E348-A3CE-7F197EF3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310" y="1808798"/>
            <a:ext cx="3288429" cy="40776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18184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1426" y="1900238"/>
            <a:ext cx="4022288" cy="476360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GB" sz="2000" dirty="0"/>
              <a:t>Company resource to deal with ticket</a:t>
            </a:r>
          </a:p>
          <a:p>
            <a:pPr marL="1270010" lvl="1" indent="-457200">
              <a:buFont typeface="Wingdings" pitchFamily="2" charset="2"/>
              <a:buChar char="Ø"/>
            </a:pPr>
            <a:r>
              <a:rPr lang="en-GB" sz="2000" dirty="0"/>
              <a:t>Time = Money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GB" sz="2000" dirty="0"/>
              <a:t>Replicating issues takes time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GB" sz="2000" dirty="0"/>
              <a:t>A lot of reports will be copy/pasted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GB" sz="2000" dirty="0"/>
              <a:t>Well documented reports make life easy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GB" sz="2000" dirty="0"/>
              <a:t>Easy</a:t>
            </a:r>
          </a:p>
          <a:p>
            <a:pPr marL="1270010" lvl="1" indent="-457200">
              <a:buFont typeface="Wingdings" pitchFamily="2" charset="2"/>
              <a:buChar char="Ø"/>
            </a:pPr>
            <a:r>
              <a:rPr lang="en-GB" sz="2000" dirty="0"/>
              <a:t>Enjoyable</a:t>
            </a:r>
          </a:p>
          <a:p>
            <a:pPr marL="2082820" lvl="2" indent="-457200">
              <a:buFont typeface="Wingdings" pitchFamily="2" charset="2"/>
              <a:buChar char="Ø"/>
            </a:pPr>
            <a:r>
              <a:rPr lang="en-GB" dirty="0"/>
              <a:t>Paid more</a:t>
            </a:r>
          </a:p>
          <a:p>
            <a:pPr marL="457200" indent="-457200">
              <a:buFont typeface="Wingdings" pitchFamily="2" charset="2"/>
              <a:buChar char="Ø"/>
            </a:pPr>
            <a:endParaRPr lang="en-GB" sz="20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/>
              <a:t>Building Rapport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CD98E7-CA88-8F46-9A2D-873811C7E456}"/>
              </a:ext>
            </a:extLst>
          </p:cNvPr>
          <p:cNvSpPr txBox="1">
            <a:spLocks/>
          </p:cNvSpPr>
          <p:nvPr/>
        </p:nvSpPr>
        <p:spPr>
          <a:xfrm>
            <a:off x="6613742" y="107725"/>
            <a:ext cx="5235881" cy="499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400" dirty="0">
                <a:solidFill>
                  <a:srgbClr val="FF0000"/>
                </a:solidFill>
              </a:rPr>
              <a:t>How to Maximise Your Profits</a:t>
            </a:r>
            <a:endParaRPr lang="en-GB" sz="24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CBCBB65-59C8-524E-9DCF-206D5E053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6730" y="2514065"/>
            <a:ext cx="3897630" cy="26347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869820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/>
              <a:t>Avoiding Duplicates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en-GB" sz="2200" dirty="0"/>
              <a:t>Keep getting beaten to the punch?</a:t>
            </a:r>
          </a:p>
          <a:p>
            <a:pPr>
              <a:buFont typeface="Wingdings" pitchFamily="2" charset="2"/>
              <a:buChar char="Ø"/>
            </a:pPr>
            <a:endParaRPr lang="en-GB" sz="2200" dirty="0"/>
          </a:p>
          <a:p>
            <a:pPr>
              <a:buFont typeface="Wingdings" pitchFamily="2" charset="2"/>
              <a:buChar char="Ø"/>
            </a:pPr>
            <a:r>
              <a:rPr lang="en-GB" sz="2200" dirty="0"/>
              <a:t>You</a:t>
            </a:r>
          </a:p>
          <a:p>
            <a:pPr marL="1270010" lvl="1" indent="-457200">
              <a:buFont typeface="Wingdings" pitchFamily="2" charset="2"/>
              <a:buChar char="Ø"/>
            </a:pPr>
            <a:r>
              <a:rPr lang="en-GB" sz="2200" dirty="0"/>
              <a:t>Triage</a:t>
            </a:r>
          </a:p>
          <a:p>
            <a:pPr marL="2082820" lvl="2" indent="-457200">
              <a:buFont typeface="Wingdings" pitchFamily="2" charset="2"/>
              <a:buChar char="Ø"/>
            </a:pPr>
            <a:r>
              <a:rPr lang="en-GB" sz="2200" dirty="0"/>
              <a:t>Security Team</a:t>
            </a:r>
          </a:p>
          <a:p>
            <a:pPr marL="2895630" lvl="3" indent="-457200">
              <a:buFont typeface="Wingdings" pitchFamily="2" charset="2"/>
              <a:buChar char="Ø"/>
            </a:pPr>
            <a:r>
              <a:rPr lang="en-GB" sz="2200" dirty="0"/>
              <a:t>Resolving Team</a:t>
            </a:r>
          </a:p>
          <a:p>
            <a:pPr marL="2895630" lvl="3" indent="-457200">
              <a:buFont typeface="Wingdings" pitchFamily="2" charset="2"/>
              <a:buChar char="Ø"/>
            </a:pPr>
            <a:endParaRPr lang="en-GB" sz="2200" dirty="0"/>
          </a:p>
          <a:p>
            <a:pPr>
              <a:buFont typeface="Wingdings" pitchFamily="2" charset="2"/>
              <a:buChar char="Ø"/>
            </a:pPr>
            <a:r>
              <a:rPr lang="en-GB" sz="2200" dirty="0"/>
              <a:t>Reports can take days between submission and getting resolved</a:t>
            </a:r>
          </a:p>
          <a:p>
            <a:pPr marL="1270010" lvl="1" indent="-457200">
              <a:buFont typeface="Wingdings" pitchFamily="2" charset="2"/>
              <a:buChar char="Ø"/>
            </a:pPr>
            <a:r>
              <a:rPr lang="en-GB" sz="2200" dirty="0"/>
              <a:t>Get in fast, but have enough information to action</a:t>
            </a:r>
          </a:p>
          <a:p>
            <a:pPr marL="2082820" lvl="2" indent="-457200">
              <a:buFont typeface="Wingdings" pitchFamily="2" charset="2"/>
              <a:buChar char="Ø"/>
            </a:pPr>
            <a:r>
              <a:rPr lang="en-GB" sz="2200" dirty="0"/>
              <a:t>Additional impact can be added before it’s resolved</a:t>
            </a:r>
          </a:p>
          <a:p>
            <a:pPr marL="457200" indent="-457200">
              <a:buFont typeface="Wingdings" pitchFamily="2" charset="2"/>
              <a:buChar char="Ø"/>
            </a:pPr>
            <a:endParaRPr lang="en-GB" dirty="0"/>
          </a:p>
          <a:p>
            <a:endParaRPr lang="en-GB" dirty="0"/>
          </a:p>
          <a:p>
            <a:pPr>
              <a:buFont typeface="Wingdings" pitchFamily="2" charset="2"/>
              <a:buChar char="Ø"/>
            </a:pPr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A1E48D2-E8EC-DD44-89FA-A94E4DC16EA7}"/>
              </a:ext>
            </a:extLst>
          </p:cNvPr>
          <p:cNvSpPr txBox="1">
            <a:spLocks/>
          </p:cNvSpPr>
          <p:nvPr/>
        </p:nvSpPr>
        <p:spPr>
          <a:xfrm>
            <a:off x="6613742" y="107725"/>
            <a:ext cx="5235881" cy="499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400" dirty="0">
                <a:solidFill>
                  <a:srgbClr val="FF0000"/>
                </a:solidFill>
              </a:rPr>
              <a:t>How to Maximise Your Profits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868139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FIN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0251D6-45C7-D043-A808-F50CA960BBCF}"/>
              </a:ext>
            </a:extLst>
          </p:cNvPr>
          <p:cNvSpPr txBox="1">
            <a:spLocks/>
          </p:cNvSpPr>
          <p:nvPr/>
        </p:nvSpPr>
        <p:spPr>
          <a:xfrm>
            <a:off x="6613742" y="107725"/>
            <a:ext cx="5235881" cy="8302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>
                <a:solidFill>
                  <a:srgbClr val="FF0000"/>
                </a:solidFill>
              </a:rPr>
              <a:t>Bug Bounties: 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The Other Side Of The Coin</a:t>
            </a:r>
            <a:endParaRPr lang="en-GB" sz="2400" dirty="0">
              <a:solidFill>
                <a:srgbClr val="FF0000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919585-38B3-BF42-AD0B-B102DC341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911" y="3143250"/>
            <a:ext cx="6274889" cy="3257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D3F904-C56F-9648-A562-D14A76AA8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168" y="1948088"/>
            <a:ext cx="7865744" cy="83021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sz="2000" dirty="0"/>
              <a:t>Jon Aubrey</a:t>
            </a:r>
          </a:p>
          <a:p>
            <a:pPr marL="0" indent="0">
              <a:buNone/>
            </a:pPr>
            <a:r>
              <a:rPr lang="en-GB" sz="2000" dirty="0"/>
              <a:t>@SecurityJon</a:t>
            </a:r>
          </a:p>
        </p:txBody>
      </p:sp>
    </p:spTree>
    <p:extLst>
      <p:ext uri="{BB962C8B-B14F-4D97-AF65-F5344CB8AC3E}">
        <p14:creationId xmlns:p14="http://schemas.microsoft.com/office/powerpoint/2010/main" val="2139728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/>
              <a:t>Agenda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1168" y="1899765"/>
            <a:ext cx="7572632" cy="4755677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/>
              <a:t>Introduction</a:t>
            </a:r>
          </a:p>
          <a:p>
            <a:pPr>
              <a:buFont typeface="Wingdings" pitchFamily="2" charset="2"/>
              <a:buChar char="Ø"/>
            </a:pPr>
            <a:endParaRPr lang="en-US" sz="2400" dirty="0"/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Why run a Bug Bounty?</a:t>
            </a:r>
          </a:p>
          <a:p>
            <a:pPr>
              <a:buFont typeface="Wingdings" pitchFamily="2" charset="2"/>
              <a:buChar char="Ø"/>
            </a:pPr>
            <a:endParaRPr lang="en-US" sz="2400" dirty="0"/>
          </a:p>
          <a:p>
            <a:pPr>
              <a:buFont typeface="Wingdings" pitchFamily="2" charset="2"/>
              <a:buChar char="Ø"/>
            </a:pPr>
            <a:r>
              <a:rPr lang="en-GB" sz="2400" dirty="0"/>
              <a:t>What happens after you submit a bug?</a:t>
            </a:r>
          </a:p>
          <a:p>
            <a:pPr>
              <a:buFont typeface="Wingdings" pitchFamily="2" charset="2"/>
              <a:buChar char="Ø"/>
            </a:pPr>
            <a:endParaRPr lang="en-GB" sz="2400" dirty="0"/>
          </a:p>
          <a:p>
            <a:pPr>
              <a:buFont typeface="Wingdings" pitchFamily="2" charset="2"/>
              <a:buChar char="Ø"/>
            </a:pPr>
            <a:r>
              <a:rPr lang="en-GB" sz="2400" dirty="0"/>
              <a:t>Frustrations for Researchers</a:t>
            </a:r>
          </a:p>
          <a:p>
            <a:pPr>
              <a:buFont typeface="Wingdings" pitchFamily="2" charset="2"/>
              <a:buChar char="Ø"/>
            </a:pPr>
            <a:endParaRPr lang="en-US" sz="2400" dirty="0"/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Frustrations for Companies</a:t>
            </a:r>
          </a:p>
          <a:p>
            <a:pPr>
              <a:buFont typeface="Wingdings" pitchFamily="2" charset="2"/>
              <a:buChar char="Ø"/>
            </a:pPr>
            <a:endParaRPr lang="en-US" sz="2400" dirty="0"/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How to Maximize Your Profits</a:t>
            </a:r>
          </a:p>
          <a:p>
            <a:pPr>
              <a:buFont typeface="Wingdings" pitchFamily="2" charset="2"/>
              <a:buChar char="Ø"/>
            </a:pPr>
            <a:endParaRPr lang="en-US" sz="2400" dirty="0"/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Q&amp;A</a:t>
            </a:r>
          </a:p>
          <a:p>
            <a:pPr marL="0" indent="0">
              <a:buNone/>
            </a:pPr>
            <a:endParaRPr lang="en-GB" i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DB83E97-8822-3945-B854-D2DA13EB1B61}"/>
              </a:ext>
            </a:extLst>
          </p:cNvPr>
          <p:cNvSpPr txBox="1">
            <a:spLocks/>
          </p:cNvSpPr>
          <p:nvPr/>
        </p:nvSpPr>
        <p:spPr>
          <a:xfrm>
            <a:off x="6613742" y="107725"/>
            <a:ext cx="5235881" cy="499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400" dirty="0">
                <a:solidFill>
                  <a:srgbClr val="FF0000"/>
                </a:solidFill>
              </a:rPr>
              <a:t>Introduction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078520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Disclaimer</a:t>
            </a:r>
            <a:endParaRPr lang="en-US" sz="3600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933568" y="2052166"/>
            <a:ext cx="7572632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55710" lvl="1" indent="-342900">
              <a:buFont typeface="Wingdings" pitchFamily="2" charset="2"/>
              <a:buChar char="Ø"/>
            </a:pPr>
            <a:r>
              <a:rPr lang="en-GB" sz="2000" dirty="0"/>
              <a:t>This talk is around how large companies manage Bug Bounty Programmes</a:t>
            </a:r>
          </a:p>
          <a:p>
            <a:pPr marL="1968520" lvl="2" indent="-342900">
              <a:buFont typeface="Wingdings" pitchFamily="2" charset="2"/>
              <a:buChar char="Ø"/>
            </a:pPr>
            <a:r>
              <a:rPr lang="en-GB" dirty="0"/>
              <a:t>It does not apply to every company</a:t>
            </a:r>
          </a:p>
          <a:p>
            <a:pPr marL="1968520" lvl="2" indent="-342900">
              <a:buFont typeface="Wingdings" pitchFamily="2" charset="2"/>
              <a:buChar char="Ø"/>
            </a:pPr>
            <a:endParaRPr lang="en-GB" dirty="0"/>
          </a:p>
          <a:p>
            <a:pPr marL="1155710" lvl="1" indent="-342900">
              <a:buFont typeface="Wingdings" pitchFamily="2" charset="2"/>
              <a:buChar char="Ø"/>
            </a:pPr>
            <a:endParaRPr lang="en-GB" sz="2000" dirty="0"/>
          </a:p>
          <a:p>
            <a:pPr marL="1155710" lvl="1" indent="-342900">
              <a:buFont typeface="Wingdings" pitchFamily="2" charset="2"/>
              <a:buChar char="Ø"/>
            </a:pPr>
            <a:r>
              <a:rPr lang="en-GB" sz="2000" dirty="0"/>
              <a:t>The thoughts expressed in this presentation are my own and do not represent my employer</a:t>
            </a:r>
          </a:p>
          <a:p>
            <a:pPr marL="1155710" lvl="1" indent="-342900">
              <a:buFont typeface="Wingdings" pitchFamily="2" charset="2"/>
              <a:buChar char="Ø"/>
            </a:pPr>
            <a:endParaRPr lang="en-GB" sz="2000" dirty="0"/>
          </a:p>
          <a:p>
            <a:pPr marL="1155710" lvl="1" indent="-342900">
              <a:buFont typeface="Wingdings" pitchFamily="2" charset="2"/>
              <a:buChar char="Ø"/>
            </a:pPr>
            <a:endParaRPr lang="en-GB" sz="2000" dirty="0"/>
          </a:p>
          <a:p>
            <a:pPr marL="1155710" lvl="1" indent="-342900">
              <a:buFont typeface="Wingdings" pitchFamily="2" charset="2"/>
              <a:buChar char="Ø"/>
            </a:pPr>
            <a:r>
              <a:rPr lang="en-GB" sz="2000" dirty="0"/>
              <a:t>Running a Bug Bounty programme is a process of continuously learning and adapting, mistakes are made along the way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231DE2C-1734-A642-9FAC-7D42C76047F8}"/>
              </a:ext>
            </a:extLst>
          </p:cNvPr>
          <p:cNvSpPr txBox="1">
            <a:spLocks/>
          </p:cNvSpPr>
          <p:nvPr/>
        </p:nvSpPr>
        <p:spPr>
          <a:xfrm>
            <a:off x="6613742" y="107725"/>
            <a:ext cx="5235881" cy="499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400" dirty="0">
                <a:solidFill>
                  <a:srgbClr val="FF0000"/>
                </a:solidFill>
              </a:rPr>
              <a:t>Introduction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800463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1426" y="1900238"/>
            <a:ext cx="4022288" cy="4763609"/>
          </a:xfrm>
        </p:spPr>
        <p:txBody>
          <a:bodyPr vert="horz" lIns="91440" tIns="45720" rIns="91440" bIns="45720" rtlCol="0" anchor="t">
            <a:noAutofit/>
          </a:bodyPr>
          <a:lstStyle/>
          <a:p>
            <a:pPr lvl="1">
              <a:buFont typeface="Wingdings" pitchFamily="2" charset="2"/>
              <a:buChar char="Ø"/>
            </a:pPr>
            <a:r>
              <a:rPr lang="en-GB" sz="2000" dirty="0"/>
              <a:t>There are number of talks for Bug Bounty researchers that focus on how to find great bugs, but not so many on what it’s like to receive them</a:t>
            </a:r>
          </a:p>
          <a:p>
            <a:pPr lvl="1">
              <a:buFont typeface="Wingdings" pitchFamily="2" charset="2"/>
              <a:buChar char="Ø"/>
            </a:pPr>
            <a:endParaRPr lang="en-GB" sz="2000" dirty="0"/>
          </a:p>
          <a:p>
            <a:pPr lvl="1">
              <a:buFont typeface="Wingdings" pitchFamily="2" charset="2"/>
              <a:buChar char="Ø"/>
            </a:pPr>
            <a:r>
              <a:rPr lang="en-GB" sz="2000" dirty="0"/>
              <a:t>There is a lot of frustration echoed on social media from Bug hunters around dealing with companies that only show one side of the story</a:t>
            </a:r>
          </a:p>
          <a:p>
            <a:pPr lvl="1">
              <a:buFont typeface="Wingdings" pitchFamily="2" charset="2"/>
              <a:buChar char="Ø"/>
            </a:pPr>
            <a:endParaRPr lang="en-GB" sz="2000" dirty="0"/>
          </a:p>
          <a:p>
            <a:pPr lvl="1">
              <a:buFont typeface="Wingdings" pitchFamily="2" charset="2"/>
              <a:buChar char="Ø"/>
            </a:pPr>
            <a:r>
              <a:rPr lang="en-GB" sz="2000" dirty="0"/>
              <a:t>There seems to be an interest in the community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/>
              <a:t>Why do this talk?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D81CF9-A671-7E4C-AE1C-D89220E50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876" y="2119427"/>
            <a:ext cx="3585441" cy="32417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CD98E7-CA88-8F46-9A2D-873811C7E456}"/>
              </a:ext>
            </a:extLst>
          </p:cNvPr>
          <p:cNvSpPr txBox="1">
            <a:spLocks/>
          </p:cNvSpPr>
          <p:nvPr/>
        </p:nvSpPr>
        <p:spPr>
          <a:xfrm>
            <a:off x="6613742" y="107725"/>
            <a:ext cx="5235881" cy="499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400" dirty="0">
                <a:solidFill>
                  <a:srgbClr val="FF0000"/>
                </a:solidFill>
              </a:rPr>
              <a:t>Introduction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081979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Why run a Bug Bounty?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0251D6-45C7-D043-A808-F50CA960BBCF}"/>
              </a:ext>
            </a:extLst>
          </p:cNvPr>
          <p:cNvSpPr txBox="1">
            <a:spLocks/>
          </p:cNvSpPr>
          <p:nvPr/>
        </p:nvSpPr>
        <p:spPr>
          <a:xfrm>
            <a:off x="6613742" y="107725"/>
            <a:ext cx="5235881" cy="499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400" dirty="0">
                <a:solidFill>
                  <a:srgbClr val="FF0000"/>
                </a:solidFill>
              </a:rPr>
              <a:t>Why run a Bug Bounty?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9E26AB3-6ADD-CE48-8CCC-8FF52CA14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830" y="2158289"/>
            <a:ext cx="7198360" cy="39231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78416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Reasons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1155710" lvl="1" indent="-342900">
              <a:buFont typeface="Wingdings" pitchFamily="2" charset="2"/>
              <a:buChar char="Ø"/>
            </a:pPr>
            <a:r>
              <a:rPr lang="en-GB" sz="2000" dirty="0"/>
              <a:t>Because it’s the right thing to do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0251D6-45C7-D043-A808-F50CA960BBCF}"/>
              </a:ext>
            </a:extLst>
          </p:cNvPr>
          <p:cNvSpPr txBox="1">
            <a:spLocks/>
          </p:cNvSpPr>
          <p:nvPr/>
        </p:nvSpPr>
        <p:spPr>
          <a:xfrm>
            <a:off x="6613742" y="107725"/>
            <a:ext cx="5235881" cy="499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400" dirty="0">
                <a:solidFill>
                  <a:srgbClr val="FF0000"/>
                </a:solidFill>
              </a:rPr>
              <a:t>Why run a Bug Bounty?</a:t>
            </a:r>
          </a:p>
        </p:txBody>
      </p:sp>
    </p:spTree>
    <p:extLst>
      <p:ext uri="{BB962C8B-B14F-4D97-AF65-F5344CB8AC3E}">
        <p14:creationId xmlns:p14="http://schemas.microsoft.com/office/powerpoint/2010/main" val="3508782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1155710" lvl="1" indent="-342900">
              <a:buFont typeface="Wingdings" pitchFamily="2" charset="2"/>
              <a:buChar char="Ø"/>
            </a:pPr>
            <a:r>
              <a:rPr lang="en-GB" sz="2000" dirty="0"/>
              <a:t>Because it’s the right thing to do</a:t>
            </a:r>
          </a:p>
          <a:p>
            <a:pPr marL="1155710" lvl="1" indent="-342900">
              <a:buFont typeface="Wingdings" pitchFamily="2" charset="2"/>
              <a:buChar char="Ø"/>
            </a:pPr>
            <a:r>
              <a:rPr lang="en-GB" sz="2000" dirty="0"/>
              <a:t>Because security researchers should be rewarded for their help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4B45B0A-8B82-3C4F-944F-60C9ACF4B551}"/>
              </a:ext>
            </a:extLst>
          </p:cNvPr>
          <p:cNvSpPr txBox="1">
            <a:spLocks/>
          </p:cNvSpPr>
          <p:nvPr/>
        </p:nvSpPr>
        <p:spPr>
          <a:xfrm>
            <a:off x="6613742" y="107725"/>
            <a:ext cx="5235881" cy="499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400" dirty="0">
                <a:solidFill>
                  <a:srgbClr val="FF0000"/>
                </a:solidFill>
              </a:rPr>
              <a:t>Why run a Bug Bounty?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4CBD96C-745A-7043-8C6D-D67988BD9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1168" y="365125"/>
            <a:ext cx="7572632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Reasons</a:t>
            </a:r>
          </a:p>
        </p:txBody>
      </p:sp>
    </p:spTree>
    <p:extLst>
      <p:ext uri="{BB962C8B-B14F-4D97-AF65-F5344CB8AC3E}">
        <p14:creationId xmlns:p14="http://schemas.microsoft.com/office/powerpoint/2010/main" val="3821813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1155710" lvl="1" indent="-342900">
              <a:buFont typeface="Wingdings" pitchFamily="2" charset="2"/>
              <a:buChar char="Ø"/>
            </a:pPr>
            <a:r>
              <a:rPr lang="en-GB" sz="2000" strike="sngStrike" dirty="0"/>
              <a:t>Because it’s the right thing to do</a:t>
            </a:r>
          </a:p>
          <a:p>
            <a:pPr marL="1155710" lvl="1" indent="-342900">
              <a:buFont typeface="Wingdings" pitchFamily="2" charset="2"/>
              <a:buChar char="Ø"/>
            </a:pPr>
            <a:r>
              <a:rPr lang="en-GB" sz="2000" strike="sngStrike" dirty="0"/>
              <a:t>Because security researchers should be rewarded for their help</a:t>
            </a:r>
          </a:p>
          <a:p>
            <a:pPr marL="1155710" lvl="1" indent="-342900">
              <a:buFont typeface="Wingdings" pitchFamily="2" charset="2"/>
              <a:buChar char="Ø"/>
            </a:pPr>
            <a:r>
              <a:rPr lang="en-GB" sz="2000" dirty="0"/>
              <a:t>Because it’s another security tool to protect the company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C01A36-A0C6-F848-BCDC-6BAA3268847A}"/>
              </a:ext>
            </a:extLst>
          </p:cNvPr>
          <p:cNvSpPr txBox="1">
            <a:spLocks/>
          </p:cNvSpPr>
          <p:nvPr/>
        </p:nvSpPr>
        <p:spPr>
          <a:xfrm>
            <a:off x="6613742" y="107725"/>
            <a:ext cx="5235881" cy="499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400" dirty="0">
                <a:solidFill>
                  <a:srgbClr val="FF0000"/>
                </a:solidFill>
              </a:rPr>
              <a:t>Why run a Bug Bounty?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3970506-3D28-B441-8434-95C6B8D93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1168" y="365125"/>
            <a:ext cx="7572632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Reasons</a:t>
            </a:r>
          </a:p>
        </p:txBody>
      </p:sp>
    </p:spTree>
    <p:extLst>
      <p:ext uri="{BB962C8B-B14F-4D97-AF65-F5344CB8AC3E}">
        <p14:creationId xmlns:p14="http://schemas.microsoft.com/office/powerpoint/2010/main" val="634820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F13E52B027AEB4F8A8BC06DD31A365B" ma:contentTypeVersion="8" ma:contentTypeDescription="Create a new document." ma:contentTypeScope="" ma:versionID="27540767aeea4008f2fb966a16e75026">
  <xsd:schema xmlns:xsd="http://www.w3.org/2001/XMLSchema" xmlns:xs="http://www.w3.org/2001/XMLSchema" xmlns:p="http://schemas.microsoft.com/office/2006/metadata/properties" xmlns:ns2="08e0bf39-caa3-474b-80a4-ad182962dbb5" targetNamespace="http://schemas.microsoft.com/office/2006/metadata/properties" ma:root="true" ma:fieldsID="e0d4f8b56520cdbf517ce349dcb62b11" ns2:_="">
    <xsd:import namespace="08e0bf39-caa3-474b-80a4-ad182962dbb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e0bf39-caa3-474b-80a4-ad182962db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8B7FF6B-CF6F-4C94-A4D9-27F569C9F8E8}">
  <ds:schemaRefs>
    <ds:schemaRef ds:uri="08e0bf39-caa3-474b-80a4-ad182962dbb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072ACD4-1701-4B9A-808B-A700599435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969B979-1084-470E-BBC8-673AC46B6FC9}">
  <ds:schemaRefs>
    <ds:schemaRef ds:uri="http://www.w3.org/XML/1998/namespace"/>
    <ds:schemaRef ds:uri="08e0bf39-caa3-474b-80a4-ad182962dbb5"/>
    <ds:schemaRef ds:uri="http://purl.org/dc/dcmitype/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3753</TotalTime>
  <Words>1116</Words>
  <Application>Microsoft Macintosh PowerPoint</Application>
  <PresentationFormat>Widescreen</PresentationFormat>
  <Paragraphs>236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Wingdings</vt:lpstr>
      <vt:lpstr>Office Theme</vt:lpstr>
      <vt:lpstr>Bug Bounties:  The Other Side Of The Coin</vt:lpstr>
      <vt:lpstr>Introduction</vt:lpstr>
      <vt:lpstr>Agenda</vt:lpstr>
      <vt:lpstr>Disclaimer</vt:lpstr>
      <vt:lpstr>Why do this talk?</vt:lpstr>
      <vt:lpstr>Why run a Bug Bounty?</vt:lpstr>
      <vt:lpstr>Reasons</vt:lpstr>
      <vt:lpstr>Reasons</vt:lpstr>
      <vt:lpstr>Reasons</vt:lpstr>
      <vt:lpstr>Getting Value</vt:lpstr>
      <vt:lpstr>What happens after you submit a bug?</vt:lpstr>
      <vt:lpstr>The Process</vt:lpstr>
      <vt:lpstr>How much is a bug worth?</vt:lpstr>
      <vt:lpstr>How much is a bug worth?</vt:lpstr>
      <vt:lpstr>Frustrations For Researchers</vt:lpstr>
      <vt:lpstr>Magically Fixed ‘Informational’ Bugs</vt:lpstr>
      <vt:lpstr>Duplicate or Known Issues</vt:lpstr>
      <vt:lpstr>Duplicate or Known Issues</vt:lpstr>
      <vt:lpstr>Raining Crits – Taking Away Your Toys</vt:lpstr>
      <vt:lpstr>Downgrading Vulnerabilities:  Critical != Critical</vt:lpstr>
      <vt:lpstr>Issues Taking Forever To Close</vt:lpstr>
      <vt:lpstr>Frustrations For Companies</vt:lpstr>
      <vt:lpstr>Overstepping Bounds</vt:lpstr>
      <vt:lpstr>Chasing for Updates</vt:lpstr>
      <vt:lpstr>How to Maximise Your Profits</vt:lpstr>
      <vt:lpstr>Building Rapport</vt:lpstr>
      <vt:lpstr>Building Rapport</vt:lpstr>
      <vt:lpstr>Avoiding Duplicates</vt:lpstr>
      <vt:lpstr>FIN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Bug Bounties:  The Other Side Of The Coin</dc:title>
  <dc:subject/>
  <dc:creator/>
  <cp:keywords/>
  <dc:description/>
  <cp:lastModifiedBy>Jon Aubrey</cp:lastModifiedBy>
  <cp:revision>484</cp:revision>
  <dcterms:created xsi:type="dcterms:W3CDTF">2017-04-26T13:21:09Z</dcterms:created>
  <dcterms:modified xsi:type="dcterms:W3CDTF">2021-10-25T14:12:15Z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0x0101005F13E52B027AEB4F8A8BC06DD31A365B</vt:lpwstr>
  </property>
  <property fmtid="{D5CDD505-2E9C-101B-9397-08002B2CF9AE}" pid="3" name="MSIP_Label_4b0daab4-b646-43ae-ac6e-8cb22112916e_Enabled">
    <vt:lpwstr>true</vt:lpwstr>
  </property>
  <property fmtid="{D5CDD505-2E9C-101B-9397-08002B2CF9AE}" pid="4" name="MSIP_Label_4b0daab4-b646-43ae-ac6e-8cb22112916e_SetDate">
    <vt:lpwstr>2021-10-25T14:09:38Z</vt:lpwstr>
  </property>
  <property fmtid="{D5CDD505-2E9C-101B-9397-08002B2CF9AE}" pid="5" name="MSIP_Label_4b0daab4-b646-43ae-ac6e-8cb22112916e_Method">
    <vt:lpwstr>Privileged</vt:lpwstr>
  </property>
  <property fmtid="{D5CDD505-2E9C-101B-9397-08002B2CF9AE}" pid="6" name="MSIP_Label_4b0daab4-b646-43ae-ac6e-8cb22112916e_Name">
    <vt:lpwstr>4b0daab4-b646-43ae-ac6e-8cb22112916e</vt:lpwstr>
  </property>
  <property fmtid="{D5CDD505-2E9C-101B-9397-08002B2CF9AE}" pid="7" name="MSIP_Label_4b0daab4-b646-43ae-ac6e-8cb22112916e_SiteId">
    <vt:lpwstr>b6e8236b-ceb2-401d-9169-2917d0b07d48</vt:lpwstr>
  </property>
  <property fmtid="{D5CDD505-2E9C-101B-9397-08002B2CF9AE}" pid="8" name="MSIP_Label_4b0daab4-b646-43ae-ac6e-8cb22112916e_ActionId">
    <vt:lpwstr>42d51972-3553-4c77-9bf3-36712ba18095</vt:lpwstr>
  </property>
  <property fmtid="{D5CDD505-2E9C-101B-9397-08002B2CF9AE}" pid="9" name="MSIP_Label_4b0daab4-b646-43ae-ac6e-8cb22112916e_ContentBits">
    <vt:lpwstr>0</vt:lpwstr>
  </property>
</Properties>
</file>